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FB539-A8EC-4DFB-BB2F-7B1F8635B7BF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05665-E3A4-4D90-849E-8BA7C1CBC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600" dirty="0" smtClean="0">
              <a:solidFill>
                <a:srgbClr val="00B0F0"/>
              </a:solidFill>
            </a:endParaRPr>
          </a:p>
          <a:p>
            <a:pPr algn="ctr"/>
            <a:r>
              <a:rPr lang="en-GB" sz="3600" dirty="0" smtClean="0">
                <a:solidFill>
                  <a:srgbClr val="00B0F0"/>
                </a:solidFill>
              </a:rPr>
              <a:t>Content </a:t>
            </a:r>
            <a:r>
              <a:rPr lang="en-GB" sz="3600" dirty="0" smtClean="0">
                <a:solidFill>
                  <a:srgbClr val="00B0F0"/>
                </a:solidFill>
              </a:rPr>
              <a:t>Prepared by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sz="700" dirty="0" smtClean="0"/>
          </a:p>
          <a:p>
            <a:endParaRPr lang="en-GB" dirty="0" smtClean="0"/>
          </a:p>
          <a:p>
            <a:pPr algn="ctr"/>
            <a:r>
              <a:rPr lang="en-GB" sz="7200" b="1" dirty="0" smtClean="0">
                <a:solidFill>
                  <a:srgbClr val="7030A0"/>
                </a:solidFill>
              </a:rPr>
              <a:t>Ms. C. SASIKALA</a:t>
            </a:r>
          </a:p>
          <a:p>
            <a:pPr algn="ctr"/>
            <a:r>
              <a:rPr lang="en-GB" sz="4800" dirty="0" smtClean="0">
                <a:solidFill>
                  <a:srgbClr val="FFFF00"/>
                </a:solidFill>
              </a:rPr>
              <a:t>Assistant Professor,</a:t>
            </a:r>
          </a:p>
          <a:p>
            <a:pPr algn="ctr"/>
            <a:r>
              <a:rPr lang="en-GB" sz="4800" dirty="0" smtClean="0">
                <a:solidFill>
                  <a:srgbClr val="FFFF00"/>
                </a:solidFill>
              </a:rPr>
              <a:t>Department of English,</a:t>
            </a:r>
          </a:p>
          <a:p>
            <a:pPr algn="ctr"/>
            <a:r>
              <a:rPr lang="en-GB" sz="4800" dirty="0" smtClean="0">
                <a:solidFill>
                  <a:srgbClr val="FFFF00"/>
                </a:solidFill>
              </a:rPr>
              <a:t>Jamal Mohamed College,</a:t>
            </a:r>
          </a:p>
          <a:p>
            <a:pPr algn="ctr"/>
            <a:r>
              <a:rPr lang="en-GB" sz="4800" dirty="0" err="1" smtClean="0">
                <a:solidFill>
                  <a:srgbClr val="FFFF00"/>
                </a:solidFill>
              </a:rPr>
              <a:t>Trichy</a:t>
            </a:r>
            <a:r>
              <a:rPr lang="en-GB" sz="4800" dirty="0" smtClean="0">
                <a:solidFill>
                  <a:srgbClr val="FFFF00"/>
                </a:solidFill>
              </a:rPr>
              <a:t> – 620 020.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  <a:solidFill>
            <a:srgbClr val="CC99FF"/>
          </a:solidFill>
        </p:spPr>
        <p:txBody>
          <a:bodyPr>
            <a:normAutofit/>
          </a:bodyPr>
          <a:lstStyle/>
          <a:p>
            <a:endParaRPr lang="en-US" sz="8800" dirty="0" smtClean="0"/>
          </a:p>
          <a:p>
            <a:r>
              <a:rPr lang="en-US" sz="8800" dirty="0" smtClean="0">
                <a:solidFill>
                  <a:srgbClr val="FFFF00"/>
                </a:solidFill>
              </a:rPr>
              <a:t>ACTIVE AND PASSIVE VOICE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rgbClr val="CC99FF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ACTIVE VOICE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Subject doing some action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PASSIVE VOICE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Some action done by the subject.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EXAMPLE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u="sng" dirty="0" smtClean="0"/>
              <a:t>Rama</a:t>
            </a:r>
            <a:r>
              <a:rPr lang="en-US" sz="2800" dirty="0" smtClean="0"/>
              <a:t>       </a:t>
            </a:r>
            <a:r>
              <a:rPr lang="en-US" sz="2800" u="sng" dirty="0" smtClean="0"/>
              <a:t>killed</a:t>
            </a:r>
            <a:r>
              <a:rPr lang="en-US" sz="2800" dirty="0" smtClean="0"/>
              <a:t>        </a:t>
            </a:r>
            <a:r>
              <a:rPr lang="en-US" sz="2800" u="sng" dirty="0" err="1" smtClean="0"/>
              <a:t>Ravana</a:t>
            </a:r>
            <a:r>
              <a:rPr lang="en-US" sz="2800" dirty="0" smtClean="0"/>
              <a:t>. (Active Voice)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S              V                O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Here, subject doing some action (killing) through the object.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u="sng" dirty="0" err="1" smtClean="0"/>
              <a:t>Ravana</a:t>
            </a:r>
            <a:r>
              <a:rPr lang="en-US" sz="2800" u="sng" dirty="0" smtClean="0"/>
              <a:t>   </a:t>
            </a:r>
            <a:r>
              <a:rPr lang="en-US" sz="2800" dirty="0" smtClean="0"/>
              <a:t>   </a:t>
            </a:r>
            <a:r>
              <a:rPr lang="en-US" sz="2800" u="sng" dirty="0" smtClean="0"/>
              <a:t>was killed</a:t>
            </a:r>
            <a:r>
              <a:rPr lang="en-US" sz="2800" dirty="0" smtClean="0"/>
              <a:t>        </a:t>
            </a:r>
            <a:r>
              <a:rPr lang="en-US" sz="2800" u="sng" dirty="0" smtClean="0"/>
              <a:t>by</a:t>
            </a:r>
            <a:r>
              <a:rPr lang="en-US" sz="2800" dirty="0" smtClean="0"/>
              <a:t>          </a:t>
            </a:r>
            <a:r>
              <a:rPr lang="en-US" sz="2800" u="sng" dirty="0" smtClean="0"/>
              <a:t>Rama</a:t>
            </a:r>
            <a:r>
              <a:rPr lang="en-US" sz="2800" dirty="0" smtClean="0"/>
              <a:t>.(Passive Voice)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O                     V               pre          S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Here, upon the object some action done by the subject.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Rules of changing voices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We have to change voices in 8 form of tenses.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We have to use past participle verb format for all 8 form of tenses.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You should not change the tenses.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You should change SVO (active) to OVS in (passive) form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While changing the voices meaning should not change.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Preposition ‘by’ used in the form of passive.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324600"/>
          </a:xfrm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8 FORM OF  TENSE </a:t>
            </a:r>
          </a:p>
          <a:p>
            <a:pPr marL="571500" indent="-571500">
              <a:buAutoNum type="romanLcParenR"/>
            </a:pPr>
            <a:r>
              <a:rPr lang="en-US" b="1" dirty="0" smtClean="0">
                <a:solidFill>
                  <a:srgbClr val="00B0F0"/>
                </a:solidFill>
              </a:rPr>
              <a:t>Present tense</a:t>
            </a:r>
          </a:p>
          <a:p>
            <a:pPr marL="571500" indent="-571500">
              <a:buAutoNum type="romanLcParenR"/>
            </a:pPr>
            <a:r>
              <a:rPr lang="en-US" b="1" dirty="0" smtClean="0">
                <a:solidFill>
                  <a:srgbClr val="00B0F0"/>
                </a:solidFill>
              </a:rPr>
              <a:t>Past tense</a:t>
            </a:r>
          </a:p>
          <a:p>
            <a:pPr marL="571500" indent="-571500">
              <a:buAutoNum type="romanLcParenR"/>
            </a:pPr>
            <a:r>
              <a:rPr lang="en-US" b="1" dirty="0" smtClean="0">
                <a:solidFill>
                  <a:srgbClr val="00B0F0"/>
                </a:solidFill>
              </a:rPr>
              <a:t>Future tense</a:t>
            </a:r>
          </a:p>
          <a:p>
            <a:pPr marL="571500" indent="-571500">
              <a:buAutoNum type="romanLcParenR"/>
            </a:pPr>
            <a:r>
              <a:rPr lang="en-US" b="1" dirty="0" smtClean="0">
                <a:solidFill>
                  <a:srgbClr val="00B0F0"/>
                </a:solidFill>
              </a:rPr>
              <a:t>Present continuous </a:t>
            </a:r>
          </a:p>
          <a:p>
            <a:pPr marL="571500" indent="-571500">
              <a:buAutoNum type="romanLcParenR"/>
            </a:pPr>
            <a:r>
              <a:rPr lang="en-US" b="1" dirty="0" smtClean="0">
                <a:solidFill>
                  <a:srgbClr val="00B0F0"/>
                </a:solidFill>
              </a:rPr>
              <a:t>Past continuous</a:t>
            </a:r>
          </a:p>
          <a:p>
            <a:pPr marL="571500" indent="-571500">
              <a:buAutoNum type="romanLcParenR"/>
            </a:pPr>
            <a:r>
              <a:rPr lang="en-US" b="1" dirty="0" smtClean="0">
                <a:solidFill>
                  <a:srgbClr val="00B0F0"/>
                </a:solidFill>
              </a:rPr>
              <a:t>Present perfect</a:t>
            </a:r>
          </a:p>
          <a:p>
            <a:pPr marL="571500" indent="-571500">
              <a:buAutoNum type="romanLcParenR"/>
            </a:pPr>
            <a:r>
              <a:rPr lang="en-US" b="1" dirty="0" smtClean="0">
                <a:solidFill>
                  <a:srgbClr val="00B0F0"/>
                </a:solidFill>
              </a:rPr>
              <a:t>Past perfect</a:t>
            </a:r>
          </a:p>
          <a:p>
            <a:pPr marL="571500" indent="-571500">
              <a:buAutoNum type="romanLcParenR"/>
            </a:pPr>
            <a:r>
              <a:rPr lang="en-US" b="1" dirty="0" smtClean="0">
                <a:solidFill>
                  <a:srgbClr val="00B0F0"/>
                </a:solidFill>
              </a:rPr>
              <a:t>Future perfect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b="1" dirty="0" smtClean="0">
                <a:solidFill>
                  <a:srgbClr val="FFC000"/>
                </a:solidFill>
              </a:rPr>
              <a:t>PRESENT 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rgbClr val="FFC000"/>
                </a:solidFill>
              </a:rPr>
              <a:t>TENSE</a:t>
            </a:r>
            <a:endParaRPr lang="en-US" sz="9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  <a:solidFill>
            <a:srgbClr val="00B050"/>
          </a:solidFill>
        </p:spPr>
        <p:txBody>
          <a:bodyPr/>
          <a:lstStyle/>
          <a:p>
            <a:r>
              <a:rPr lang="en-US" u="sng" dirty="0" err="1" smtClean="0">
                <a:solidFill>
                  <a:srgbClr val="FFC000"/>
                </a:solidFill>
              </a:rPr>
              <a:t>Arun</a:t>
            </a:r>
            <a:r>
              <a:rPr lang="en-US" dirty="0" smtClean="0">
                <a:solidFill>
                  <a:srgbClr val="FFC000"/>
                </a:solidFill>
              </a:rPr>
              <a:t>                   </a:t>
            </a:r>
            <a:r>
              <a:rPr lang="en-US" u="sng" dirty="0" smtClean="0">
                <a:solidFill>
                  <a:srgbClr val="FFC000"/>
                </a:solidFill>
              </a:rPr>
              <a:t>reads </a:t>
            </a:r>
            <a:r>
              <a:rPr lang="en-US" dirty="0" smtClean="0">
                <a:solidFill>
                  <a:srgbClr val="FFC000"/>
                </a:solidFill>
              </a:rPr>
              <a:t>                     </a:t>
            </a:r>
            <a:r>
              <a:rPr lang="en-US" u="sng" dirty="0" smtClean="0">
                <a:solidFill>
                  <a:srgbClr val="FFC000"/>
                </a:solidFill>
              </a:rPr>
              <a:t>Newspaper</a:t>
            </a:r>
          </a:p>
          <a:p>
            <a:endParaRPr lang="en-US" u="sng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S                          V                                 O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Newspaper</a:t>
            </a:r>
            <a:r>
              <a:rPr lang="en-US" dirty="0" smtClean="0">
                <a:solidFill>
                  <a:srgbClr val="FFC000"/>
                </a:solidFill>
              </a:rPr>
              <a:t>         </a:t>
            </a:r>
            <a:r>
              <a:rPr lang="en-US" u="sng" dirty="0" smtClean="0">
                <a:solidFill>
                  <a:srgbClr val="FFC000"/>
                </a:solidFill>
              </a:rPr>
              <a:t>is</a:t>
            </a:r>
            <a:r>
              <a:rPr lang="en-US" dirty="0" smtClean="0">
                <a:solidFill>
                  <a:srgbClr val="FFC000"/>
                </a:solidFill>
              </a:rPr>
              <a:t>         </a:t>
            </a:r>
            <a:r>
              <a:rPr lang="en-US" u="sng" dirty="0" smtClean="0">
                <a:solidFill>
                  <a:srgbClr val="FFC000"/>
                </a:solidFill>
              </a:rPr>
              <a:t>read</a:t>
            </a:r>
            <a:r>
              <a:rPr lang="en-US" dirty="0" smtClean="0">
                <a:solidFill>
                  <a:srgbClr val="FFC000"/>
                </a:solidFill>
              </a:rPr>
              <a:t>          </a:t>
            </a:r>
            <a:r>
              <a:rPr lang="en-US" u="sng" dirty="0" smtClean="0">
                <a:solidFill>
                  <a:srgbClr val="FFC000"/>
                </a:solidFill>
              </a:rPr>
              <a:t>by</a:t>
            </a:r>
            <a:r>
              <a:rPr lang="en-US" dirty="0" smtClean="0">
                <a:solidFill>
                  <a:srgbClr val="FFC000"/>
                </a:solidFill>
              </a:rPr>
              <a:t>                  </a:t>
            </a:r>
            <a:r>
              <a:rPr lang="en-US" u="sng" dirty="0" err="1" smtClean="0">
                <a:solidFill>
                  <a:srgbClr val="FFC000"/>
                </a:solidFill>
              </a:rPr>
              <a:t>Arun</a:t>
            </a:r>
            <a:endParaRPr lang="en-US" u="sng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u="sng" dirty="0">
                <a:solidFill>
                  <a:srgbClr val="FFC000"/>
                </a:solidFill>
              </a:rPr>
              <a:t> </a:t>
            </a:r>
            <a:r>
              <a:rPr lang="en-US" u="sng" dirty="0" smtClean="0">
                <a:solidFill>
                  <a:srgbClr val="FFC000"/>
                </a:solidFill>
              </a:rPr>
              <a:t>       </a:t>
            </a:r>
            <a:endParaRPr lang="en-US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O                  pre (s)    PP            </a:t>
            </a:r>
            <a:r>
              <a:rPr lang="en-US" dirty="0" err="1" smtClean="0">
                <a:solidFill>
                  <a:srgbClr val="FF0000"/>
                </a:solidFill>
              </a:rPr>
              <a:t>Prepo</a:t>
            </a:r>
            <a:r>
              <a:rPr lang="en-US" dirty="0" smtClean="0">
                <a:solidFill>
                  <a:srgbClr val="FF0000"/>
                </a:solidFill>
              </a:rPr>
              <a:t>             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FF00"/>
                </a:solidFill>
              </a:rPr>
              <a:t>Arun</a:t>
            </a:r>
            <a:r>
              <a:rPr lang="en-US" dirty="0" smtClean="0">
                <a:solidFill>
                  <a:srgbClr val="FFFF00"/>
                </a:solidFill>
              </a:rPr>
              <a:t>                  reads                             Newspapers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S                        V                                      O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Newspapers             are                  read                    by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O                        Pre (P)               PP              </a:t>
            </a:r>
            <a:r>
              <a:rPr lang="en-US" b="1" dirty="0" err="1" smtClean="0">
                <a:solidFill>
                  <a:srgbClr val="0070C0"/>
                </a:solidFill>
              </a:rPr>
              <a:t>Prepo</a:t>
            </a:r>
            <a:endParaRPr lang="en-US" b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Arun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u="sng" dirty="0" smtClean="0"/>
              <a:t>   </a:t>
            </a:r>
          </a:p>
          <a:p>
            <a:pPr>
              <a:buNone/>
            </a:pPr>
            <a:r>
              <a:rPr lang="en-US" u="sng" dirty="0"/>
              <a:t> </a:t>
            </a:r>
            <a:r>
              <a:rPr lang="en-US" u="sng" dirty="0" smtClean="0"/>
              <a:t>      </a:t>
            </a:r>
            <a:endParaRPr lang="en-US" dirty="0"/>
          </a:p>
          <a:p>
            <a:pPr>
              <a:buNone/>
            </a:pPr>
            <a:r>
              <a:rPr lang="en-US" u="sng" dirty="0" smtClean="0"/>
              <a:t>       </a:t>
            </a:r>
            <a:endParaRPr lang="en-US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523240"/>
          <a:ext cx="7010400" cy="4975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621937"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r>
                        <a:rPr lang="en-US" baseline="0" dirty="0" smtClean="0"/>
                        <a:t> VOICE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 VOICE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219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ME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219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WE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US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219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YOU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YOU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219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THEY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THEM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219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HE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HIS, HIM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219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SHE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HER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62193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IT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IT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165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ARUNKUMAR</dc:creator>
  <cp:lastModifiedBy>ARUN KUMAR</cp:lastModifiedBy>
  <cp:revision>13</cp:revision>
  <dcterms:created xsi:type="dcterms:W3CDTF">2020-10-21T18:40:59Z</dcterms:created>
  <dcterms:modified xsi:type="dcterms:W3CDTF">2023-04-08T08:33:48Z</dcterms:modified>
</cp:coreProperties>
</file>